
<file path=[Content_Types].xml><?xml version="1.0" encoding="utf-8"?>
<Types xmlns="http://schemas.openxmlformats.org/package/2006/content-types">
  <Default Extension="png" ContentType="image/png"/>
  <Default Extension="jfif" ContentType="image/jpe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8" r:id="rId7"/>
    <p:sldId id="261" r:id="rId8"/>
    <p:sldId id="269" r:id="rId9"/>
    <p:sldId id="267" r:id="rId10"/>
    <p:sldId id="270" r:id="rId11"/>
    <p:sldId id="262" r:id="rId12"/>
    <p:sldId id="271" r:id="rId13"/>
    <p:sldId id="263" r:id="rId14"/>
    <p:sldId id="272" r:id="rId15"/>
    <p:sldId id="273" r:id="rId16"/>
    <p:sldId id="274" r:id="rId17"/>
    <p:sldId id="275" r:id="rId18"/>
    <p:sldId id="276" r:id="rId19"/>
    <p:sldId id="277" r:id="rId20"/>
    <p:sldId id="278" r:id="rId21"/>
    <p:sldId id="279" r:id="rId22"/>
    <p:sldId id="264" r:id="rId23"/>
    <p:sldId id="265" r:id="rId24"/>
    <p:sldId id="266"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3" d="100"/>
          <a:sy n="73" d="100"/>
        </p:scale>
        <p:origin x="618"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2.png>
</file>

<file path=ppt/media/image3.jfif>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11/24/2021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11/24/2021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11/24/2021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11/24/2021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11/24/2021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11/24/2021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11/24/2021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11/24/2021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11/24/2021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4.png"/><Relationship Id="rId4" Type="http://schemas.openxmlformats.org/officeDocument/2006/relationships/image" Target="../media/image3.jfif"/></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4.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4.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4" Type="http://schemas.openxmlformats.org/officeDocument/2006/relationships/image" Target="../media/image4.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dirty="0"/>
          </a:p>
        </p:txBody>
      </p:sp>
      <p:sp>
        <p:nvSpPr>
          <p:cNvPr id="3" name="Subtitle 2"/>
          <p:cNvSpPr>
            <a:spLocks noGrp="1"/>
          </p:cNvSpPr>
          <p:nvPr>
            <p:ph type="subTitle" idx="1"/>
          </p:nvPr>
        </p:nvSpPr>
        <p:spPr/>
        <p:txBody>
          <a:bodyPr>
            <a:normAutofit/>
          </a:bodyPr>
          <a:lstStyle/>
          <a:p>
            <a:r>
              <a:rPr lang="en-US" sz="4000" b="1" dirty="0" smtClean="0">
                <a:solidFill>
                  <a:schemeClr val="bg1"/>
                </a:solidFill>
              </a:rPr>
              <a:t>Presentation of Computer Science and Technology Frontier</a:t>
            </a:r>
            <a:endParaRPr lang="en-US" sz="4000" b="1" dirty="0">
              <a:solidFill>
                <a:schemeClr val="bg1"/>
              </a:solidFill>
            </a:endParaRP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76424" y="1122363"/>
            <a:ext cx="8791575" cy="2433637"/>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16635060"/>
      </p:ext>
    </p:extLst>
  </p:cSld>
  <p:clrMapOvr>
    <a:masterClrMapping/>
  </p:clrMapOvr>
  <mc:AlternateContent xmlns:mc="http://schemas.openxmlformats.org/markup-compatibility/2006">
    <mc:Choice xmlns:p14="http://schemas.microsoft.com/office/powerpoint/2010/main" Requires="p14">
      <p:transition spd="slow" p14:dur="2000" advTm="24820"/>
    </mc:Choice>
    <mc:Fallback>
      <p:transition spd="slow" advTm="248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32852" y="381499"/>
            <a:ext cx="9905999" cy="3541714"/>
          </a:xfrm>
        </p:spPr>
        <p:txBody>
          <a:bodyPr>
            <a:noAutofit/>
          </a:bodyPr>
          <a:lstStyle/>
          <a:p>
            <a:pPr marL="0" indent="0" algn="just">
              <a:buNone/>
            </a:pPr>
            <a:r>
              <a:rPr lang="en-US" sz="3200" dirty="0" smtClean="0"/>
              <a:t>of </a:t>
            </a:r>
            <a:r>
              <a:rPr lang="en-US" sz="3200" dirty="0"/>
              <a:t>users, we have also performed a survey involving 373 participants. This has further consolidated our observations of user concerns. In the future, we plan to extend our study to obtain user feedback from a wider geographic and demographic range. Examining network traffic originating from contact tracing apps is also worth </a:t>
            </a:r>
            <a:r>
              <a:rPr lang="en-US" sz="3200" dirty="0" smtClean="0"/>
              <a:t>further. That’s all about state of art.</a:t>
            </a:r>
            <a:endParaRPr lang="en-US" sz="32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876823609"/>
      </p:ext>
    </p:extLst>
  </p:cSld>
  <p:clrMapOvr>
    <a:masterClrMapping/>
  </p:clrMapOvr>
  <mc:AlternateContent xmlns:mc="http://schemas.openxmlformats.org/markup-compatibility/2006">
    <mc:Choice xmlns:p14="http://schemas.microsoft.com/office/powerpoint/2010/main" Requires="p14">
      <p:transition spd="slow" p14:dur="2000" advTm="36547"/>
    </mc:Choice>
    <mc:Fallback>
      <p:transition spd="slow" advTm="365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1053528"/>
          </a:xfrm>
        </p:spPr>
        <p:txBody>
          <a:bodyPr/>
          <a:lstStyle/>
          <a:p>
            <a:r>
              <a:rPr lang="en-US" b="1" dirty="0">
                <a:solidFill>
                  <a:schemeClr val="bg1"/>
                </a:solidFill>
              </a:rPr>
              <a:t>Major Challenge</a:t>
            </a:r>
            <a:endParaRPr lang="en-US" dirty="0">
              <a:solidFill>
                <a:schemeClr val="bg1"/>
              </a:solidFill>
            </a:endParaRPr>
          </a:p>
        </p:txBody>
      </p:sp>
      <p:sp>
        <p:nvSpPr>
          <p:cNvPr id="3" name="Content Placeholder 2"/>
          <p:cNvSpPr>
            <a:spLocks noGrp="1"/>
          </p:cNvSpPr>
          <p:nvPr>
            <p:ph idx="1"/>
          </p:nvPr>
        </p:nvSpPr>
        <p:spPr>
          <a:xfrm>
            <a:off x="1049973" y="1345473"/>
            <a:ext cx="9713822" cy="4859383"/>
          </a:xfrm>
        </p:spPr>
        <p:txBody>
          <a:bodyPr>
            <a:normAutofit/>
          </a:bodyPr>
          <a:lstStyle/>
          <a:p>
            <a:pPr marL="0" indent="0" algn="just">
              <a:buNone/>
            </a:pPr>
            <a:r>
              <a:rPr lang="en-US" sz="3200" dirty="0" smtClean="0"/>
              <a:t>The most challenge to overcome the application pose potential security risks due to: employing cryptographic algorithms that are insecure or not part of best practice and storing sensitive information in clear text that could be potentially read by attackers. Over 40% of apps pose security risks through Manifest weaknesses, like: allowing permissions for backup </a:t>
            </a:r>
            <a:r>
              <a:rPr lang="en-US" sz="3200" dirty="0"/>
              <a:t> (hence, the copying of potentially unencrypted application data) and also identification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71903031"/>
      </p:ext>
    </p:extLst>
  </p:cSld>
  <p:clrMapOvr>
    <a:masterClrMapping/>
  </p:clrMapOvr>
  <mc:AlternateContent xmlns:mc="http://schemas.openxmlformats.org/markup-compatibility/2006">
    <mc:Choice xmlns:p14="http://schemas.microsoft.com/office/powerpoint/2010/main" Requires="p14">
      <p:transition spd="slow" p14:dur="2000" advTm="39107"/>
    </mc:Choice>
    <mc:Fallback>
      <p:transition spd="slow" advTm="391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85104" y="629693"/>
            <a:ext cx="9905999" cy="5418410"/>
          </a:xfrm>
        </p:spPr>
        <p:txBody>
          <a:bodyPr>
            <a:normAutofit/>
          </a:bodyPr>
          <a:lstStyle/>
          <a:p>
            <a:pPr marL="0" indent="0" algn="just">
              <a:buNone/>
            </a:pPr>
            <a:r>
              <a:rPr lang="en-US" sz="3200" dirty="0" smtClean="0"/>
              <a:t>of </a:t>
            </a:r>
            <a:r>
              <a:rPr lang="en-US" sz="3200" dirty="0"/>
              <a:t>major privacy and security threats against contact tracing apps. As shown in Figure 6, more than 55% of participants are extremely concerned about the tracing accuracy of apps, and more than 49% of participants are extremely concerned about privacy </a:t>
            </a:r>
            <a:r>
              <a:rPr lang="en-US" sz="3200" dirty="0" smtClean="0"/>
              <a:t>issues that’s the another challenge to keep accuracy. </a:t>
            </a:r>
            <a:endParaRPr lang="en-US" sz="32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35157880"/>
      </p:ext>
    </p:extLst>
  </p:cSld>
  <p:clrMapOvr>
    <a:masterClrMapping/>
  </p:clrMapOvr>
  <mc:AlternateContent xmlns:mc="http://schemas.openxmlformats.org/markup-compatibility/2006">
    <mc:Choice xmlns:p14="http://schemas.microsoft.com/office/powerpoint/2010/main" Requires="p14">
      <p:transition spd="slow" p14:dur="2000" advTm="23968"/>
    </mc:Choice>
    <mc:Fallback>
      <p:transition spd="slow" advTm="23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870648"/>
          </a:xfrm>
        </p:spPr>
        <p:txBody>
          <a:bodyPr/>
          <a:lstStyle/>
          <a:p>
            <a:r>
              <a:rPr lang="en-US" b="1" dirty="0">
                <a:solidFill>
                  <a:schemeClr val="bg1"/>
                </a:solidFill>
              </a:rPr>
              <a:t>Proposed Solution</a:t>
            </a:r>
            <a:endParaRPr lang="en-US" dirty="0">
              <a:solidFill>
                <a:schemeClr val="bg1"/>
              </a:solidFill>
            </a:endParaRPr>
          </a:p>
        </p:txBody>
      </p:sp>
      <p:sp>
        <p:nvSpPr>
          <p:cNvPr id="3" name="Content Placeholder 2"/>
          <p:cNvSpPr>
            <a:spLocks noGrp="1"/>
          </p:cNvSpPr>
          <p:nvPr>
            <p:ph idx="1"/>
          </p:nvPr>
        </p:nvSpPr>
        <p:spPr>
          <a:xfrm>
            <a:off x="1049972" y="1489165"/>
            <a:ext cx="9452565" cy="4898571"/>
          </a:xfrm>
        </p:spPr>
        <p:txBody>
          <a:bodyPr>
            <a:normAutofit/>
          </a:bodyPr>
          <a:lstStyle/>
          <a:p>
            <a:pPr marL="0" indent="0" algn="just">
              <a:buNone/>
            </a:pPr>
            <a:r>
              <a:rPr lang="en-US" sz="3200" dirty="0"/>
              <a:t>This paper proposed an automated security and privacy assessment tool, COVIDGUARDIAN, to identify security and privacy risks in contact tracing apps. Using COVIDGUARDIAN, they conduct a security and privacy assessment of 40 contact tracing apps from Google Play Store and evaluate their security performance against four categories: manifest weaknesses, general security vulnerabilities, data leaks and malware detection. </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72363567"/>
      </p:ext>
    </p:extLst>
  </p:cSld>
  <p:clrMapOvr>
    <a:masterClrMapping/>
  </p:clrMapOvr>
  <mc:AlternateContent xmlns:mc="http://schemas.openxmlformats.org/markup-compatibility/2006">
    <mc:Choice xmlns:p14="http://schemas.microsoft.com/office/powerpoint/2010/main" Requires="p14">
      <p:transition spd="slow" p14:dur="2000" advTm="42111"/>
    </mc:Choice>
    <mc:Fallback>
      <p:transition spd="slow" advTm="421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1412" y="613954"/>
            <a:ext cx="9905999" cy="5177247"/>
          </a:xfrm>
        </p:spPr>
        <p:txBody>
          <a:bodyPr>
            <a:normAutofit lnSpcReduction="10000"/>
          </a:bodyPr>
          <a:lstStyle/>
          <a:p>
            <a:pPr marL="0" indent="0" algn="just">
              <a:buNone/>
            </a:pPr>
            <a:r>
              <a:rPr lang="en-US" sz="3200" dirty="0"/>
              <a:t>Further, they compare COVIDGUARDIAN with several state-of-the-practice tools to evaluate its ability and performance. In this section, we propose an automated security and </a:t>
            </a:r>
            <a:r>
              <a:rPr lang="en-US" sz="3200" dirty="0" smtClean="0"/>
              <a:t>privacy </a:t>
            </a:r>
            <a:r>
              <a:rPr lang="en-US" sz="3200" dirty="0"/>
              <a:t>assessment tool, COVIDGUARDIAN, to identify security and privacy risks in contact tracing apps. Using </a:t>
            </a:r>
            <a:r>
              <a:rPr lang="en-US" sz="3200" dirty="0" smtClean="0"/>
              <a:t>COVIDGUARDIAN</a:t>
            </a:r>
            <a:r>
              <a:rPr lang="en-US" sz="3200" dirty="0"/>
              <a:t>, we conduct a security and privacy assessment of 40 contact tracing apps from Google Play Store and evaluate their security performance against four categories</a:t>
            </a:r>
            <a:r>
              <a:rPr lang="en-US" sz="3200" dirty="0" smtClean="0"/>
              <a:t>: </a:t>
            </a:r>
            <a:endParaRPr lang="en-US" sz="32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95046826"/>
      </p:ext>
    </p:extLst>
  </p:cSld>
  <p:clrMapOvr>
    <a:masterClrMapping/>
  </p:clrMapOvr>
  <mc:AlternateContent xmlns:mc="http://schemas.openxmlformats.org/markup-compatibility/2006">
    <mc:Choice xmlns:p14="http://schemas.microsoft.com/office/powerpoint/2010/main" Requires="p14">
      <p:transition spd="slow" p14:dur="2000" advTm="25544"/>
    </mc:Choice>
    <mc:Fallback>
      <p:transition spd="slow" advTm="255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32852" y="681943"/>
            <a:ext cx="9905999" cy="5666605"/>
          </a:xfrm>
        </p:spPr>
        <p:txBody>
          <a:bodyPr>
            <a:normAutofit/>
          </a:bodyPr>
          <a:lstStyle/>
          <a:p>
            <a:pPr marL="0" indent="0">
              <a:buNone/>
            </a:pPr>
            <a:r>
              <a:rPr lang="en-US" sz="3200" dirty="0"/>
              <a:t>(</a:t>
            </a:r>
            <a:r>
              <a:rPr lang="en-US" sz="3200" dirty="0" err="1"/>
              <a:t>i</a:t>
            </a:r>
            <a:r>
              <a:rPr lang="en-US" sz="3200" dirty="0"/>
              <a:t>) manifest </a:t>
            </a:r>
            <a:r>
              <a:rPr lang="en-US" sz="3200" dirty="0" smtClean="0"/>
              <a:t>weaknesses</a:t>
            </a:r>
          </a:p>
          <a:p>
            <a:pPr marL="0" indent="0">
              <a:buNone/>
            </a:pPr>
            <a:r>
              <a:rPr lang="en-US" sz="3200" dirty="0" smtClean="0"/>
              <a:t>(</a:t>
            </a:r>
            <a:r>
              <a:rPr lang="en-US" sz="3200" dirty="0"/>
              <a:t>ii) general security </a:t>
            </a:r>
            <a:r>
              <a:rPr lang="en-US" sz="3200" dirty="0" smtClean="0"/>
              <a:t>vulnerabilities</a:t>
            </a:r>
          </a:p>
          <a:p>
            <a:pPr marL="0" indent="0">
              <a:buNone/>
            </a:pPr>
            <a:r>
              <a:rPr lang="en-US" sz="3200" dirty="0" smtClean="0"/>
              <a:t>(</a:t>
            </a:r>
            <a:r>
              <a:rPr lang="en-US" sz="3200" dirty="0"/>
              <a:t>iii) data leaks (with a focus on PII</a:t>
            </a:r>
            <a:r>
              <a:rPr lang="en-US" sz="3200" dirty="0" smtClean="0"/>
              <a:t>) </a:t>
            </a:r>
          </a:p>
          <a:p>
            <a:pPr marL="0" indent="0">
              <a:buNone/>
            </a:pPr>
            <a:r>
              <a:rPr lang="en-US" sz="3200" dirty="0" smtClean="0"/>
              <a:t>(iv</a:t>
            </a:r>
            <a:r>
              <a:rPr lang="en-US" sz="3200" dirty="0"/>
              <a:t>) malware </a:t>
            </a:r>
            <a:r>
              <a:rPr lang="en-US" sz="3200" dirty="0" smtClean="0"/>
              <a:t>detection.</a:t>
            </a:r>
          </a:p>
          <a:p>
            <a:pPr marL="0" indent="0" algn="just">
              <a:buNone/>
            </a:pPr>
            <a:r>
              <a:rPr lang="en-US" sz="3200" dirty="0"/>
              <a:t>Further, we compare COVIDGUARDIAN with several </a:t>
            </a:r>
            <a:r>
              <a:rPr lang="en-US" sz="3200" dirty="0" smtClean="0"/>
              <a:t>state of-the-practice </a:t>
            </a:r>
            <a:r>
              <a:rPr lang="en-US" sz="3200" dirty="0"/>
              <a:t>tools to evaluate its ability and performance. PII </a:t>
            </a:r>
            <a:r>
              <a:rPr lang="en-US" sz="3200" dirty="0" smtClean="0"/>
              <a:t>identification </a:t>
            </a:r>
            <a:r>
              <a:rPr lang="en-US" sz="3200" dirty="0"/>
              <a:t>(pre-processing). Considering the </a:t>
            </a:r>
            <a:r>
              <a:rPr lang="en-US" sz="3200" dirty="0" smtClean="0"/>
              <a:t>large </a:t>
            </a:r>
            <a:r>
              <a:rPr lang="en-US" sz="3200" dirty="0"/>
              <a:t>scale use of COVID-19 contact tracing apps and</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45196836"/>
      </p:ext>
    </p:extLst>
  </p:cSld>
  <p:clrMapOvr>
    <a:masterClrMapping/>
  </p:clrMapOvr>
  <mc:AlternateContent xmlns:mc="http://schemas.openxmlformats.org/markup-compatibility/2006">
    <mc:Choice xmlns:p14="http://schemas.microsoft.com/office/powerpoint/2010/main" Requires="p14">
      <p:transition spd="slow" p14:dur="2000" advTm="16275"/>
    </mc:Choice>
    <mc:Fallback>
      <p:transition spd="slow" advTm="162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337355" y="708070"/>
            <a:ext cx="9905999" cy="5418410"/>
          </a:xfrm>
        </p:spPr>
        <p:txBody>
          <a:bodyPr>
            <a:normAutofit/>
          </a:bodyPr>
          <a:lstStyle/>
          <a:p>
            <a:pPr marL="0" indent="0" algn="just">
              <a:buNone/>
            </a:pPr>
            <a:r>
              <a:rPr lang="en-US" sz="3200" dirty="0"/>
              <a:t>the concerns about PII data collection, we pre-process the contact tracing apps to construct a PII keyword database. Figure 1(a) shows the process of PII keyword database construction and the approach to identifying variables that contain PII (defined as PII Variables). To construct the keyword database, we first focus on the PII input by users through widgets in the user interface, e.g., </a:t>
            </a:r>
            <a:r>
              <a:rPr lang="en-US" sz="3200" dirty="0" err="1"/>
              <a:t>EditText</a:t>
            </a:r>
            <a:r>
              <a:rPr lang="en-US" sz="3200" dirty="0"/>
              <a:t>. Considering other languages may increase </a:t>
            </a:r>
            <a:r>
              <a:rPr lang="en-US" sz="3200" dirty="0" smtClean="0"/>
              <a:t>the manual </a:t>
            </a:r>
            <a:r>
              <a:rPr lang="en-US" sz="3200" dirty="0"/>
              <a:t>filtering, and we therefore only extract English </a:t>
            </a:r>
            <a:r>
              <a:rPr lang="en-US" sz="3200" dirty="0" smtClean="0"/>
              <a:t>keywords.</a:t>
            </a:r>
            <a:endParaRPr lang="en-US" sz="3200" dirty="0"/>
          </a:p>
          <a:p>
            <a:pPr marL="0" indent="0" algn="just">
              <a:buNone/>
            </a:pPr>
            <a:endParaRPr lang="en-US" sz="32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94681446"/>
      </p:ext>
    </p:extLst>
  </p:cSld>
  <p:clrMapOvr>
    <a:masterClrMapping/>
  </p:clrMapOvr>
  <mc:AlternateContent xmlns:mc="http://schemas.openxmlformats.org/markup-compatibility/2006">
    <mc:Choice xmlns:p14="http://schemas.microsoft.com/office/powerpoint/2010/main" Requires="p14">
      <p:transition spd="slow" p14:dur="2000" advTm="33456"/>
    </mc:Choice>
    <mc:Fallback>
      <p:transition spd="slow" advTm="334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45915" y="564377"/>
            <a:ext cx="9905999" cy="5549039"/>
          </a:xfrm>
        </p:spPr>
        <p:txBody>
          <a:bodyPr>
            <a:normAutofit/>
          </a:bodyPr>
          <a:lstStyle/>
          <a:p>
            <a:pPr marL="0" indent="0" algn="just">
              <a:buNone/>
            </a:pPr>
            <a:r>
              <a:rPr lang="en-US" sz="3200" dirty="0"/>
              <a:t>After the keyword database is built, we identify which variables in the code are related to PII. We do this by keyword matching, which binds semantics to variables. Concretely, we first extract variables related to the widgets in the user interface, e.g., </a:t>
            </a:r>
            <a:r>
              <a:rPr lang="en-US" sz="3200" dirty="0" err="1"/>
              <a:t>EditText</a:t>
            </a:r>
            <a:r>
              <a:rPr lang="en-US" sz="3200" dirty="0"/>
              <a:t> for user input, and </a:t>
            </a:r>
            <a:r>
              <a:rPr lang="en-US" sz="3200" dirty="0" err="1"/>
              <a:t>TextView</a:t>
            </a:r>
            <a:r>
              <a:rPr lang="en-US" sz="3200" dirty="0"/>
              <a:t> for hints or display text. We then determine a variable as a PII Variable if it matches with any keyword in the database. Although the tool is tailored to focus on contact tracing apps, our synonym compilation and keyword</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00238181"/>
      </p:ext>
    </p:extLst>
  </p:cSld>
  <p:clrMapOvr>
    <a:masterClrMapping/>
  </p:clrMapOvr>
  <mc:AlternateContent xmlns:mc="http://schemas.openxmlformats.org/markup-compatibility/2006">
    <mc:Choice xmlns:p14="http://schemas.microsoft.com/office/powerpoint/2010/main" Requires="p14">
      <p:transition spd="slow" p14:dur="2000" advTm="36670"/>
    </mc:Choice>
    <mc:Fallback>
      <p:transition spd="slow" advTm="366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72041" y="525189"/>
            <a:ext cx="9905999" cy="5549039"/>
          </a:xfrm>
        </p:spPr>
        <p:txBody>
          <a:bodyPr>
            <a:normAutofit/>
          </a:bodyPr>
          <a:lstStyle/>
          <a:p>
            <a:pPr marL="0" indent="0" algn="just">
              <a:buNone/>
            </a:pPr>
            <a:r>
              <a:rPr lang="en-US" sz="3200" dirty="0"/>
              <a:t>matching framework can also be adapted to other contexts. Code analysis. We next perform static analysis on the Android Package (APK) binary files. We first decompile the APK of each app to its corresponding class and xml files. As shown in Figure 1(a), the de-compiled AndroidManifest.xml file is first parsed to extract essential information about the app, such as Permission, Components, or Intents. Then, we assess requested </a:t>
            </a:r>
            <a:r>
              <a:rPr lang="en-US" sz="3200" dirty="0" smtClean="0"/>
              <a:t>permissions </a:t>
            </a:r>
            <a:r>
              <a:rPr lang="en-US" sz="3200" dirty="0"/>
              <a:t>and examine whether all Components (e.g., Service, Receiver, Activity, Provider) </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51611824"/>
      </p:ext>
    </p:extLst>
  </p:cSld>
  <p:clrMapOvr>
    <a:masterClrMapping/>
  </p:clrMapOvr>
  <mc:AlternateContent xmlns:mc="http://schemas.openxmlformats.org/markup-compatibility/2006">
    <mc:Choice xmlns:p14="http://schemas.microsoft.com/office/powerpoint/2010/main" Requires="p14">
      <p:transition spd="slow" p14:dur="2000" advTm="34247"/>
    </mc:Choice>
    <mc:Fallback>
      <p:transition spd="slow" advTm="342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72041" y="577440"/>
            <a:ext cx="9905999" cy="5483725"/>
          </a:xfrm>
        </p:spPr>
        <p:txBody>
          <a:bodyPr>
            <a:normAutofit/>
          </a:bodyPr>
          <a:lstStyle/>
          <a:p>
            <a:pPr marL="0" indent="0" algn="just">
              <a:buNone/>
            </a:pPr>
            <a:r>
              <a:rPr lang="en-US" sz="3200" dirty="0" smtClean="0"/>
              <a:t>all </a:t>
            </a:r>
            <a:r>
              <a:rPr lang="en-US" sz="3200" dirty="0"/>
              <a:t>Components (e.g., Service, Receiver, Activity, Provider) are protected by at least one permission explicitly requested in Manifest files. Finally, the trackers in apps (e.g., Google Firebase </a:t>
            </a:r>
            <a:r>
              <a:rPr lang="en-US" sz="3200" dirty="0" smtClean="0"/>
              <a:t>Analytics</a:t>
            </a:r>
            <a:r>
              <a:rPr lang="en-US" sz="3200" dirty="0"/>
              <a:t>, Facebook Analytics, and Microsoft </a:t>
            </a:r>
            <a:r>
              <a:rPr lang="en-US" sz="3200" dirty="0" err="1"/>
              <a:t>Appcenter</a:t>
            </a:r>
            <a:r>
              <a:rPr lang="en-US" sz="3200" dirty="0"/>
              <a:t> Analytics) are detected by the Tracker Identification module and recorded in the Privacy Leaks category in Table II. Data flow analysis. We next conduct a data flow analysis to identify high risk privacy leaks. The data flow analysis extracts </a:t>
            </a:r>
            <a:r>
              <a:rPr lang="en-US" sz="3200" dirty="0" smtClean="0"/>
              <a:t>the paths </a:t>
            </a:r>
            <a:r>
              <a:rPr lang="en-US" sz="3200" dirty="0"/>
              <a:t>from </a:t>
            </a:r>
            <a:r>
              <a:rPr lang="en-US" sz="3200" dirty="0" smtClean="0"/>
              <a:t>data sources to </a:t>
            </a:r>
            <a:endParaRPr lang="en-US" sz="3200" dirty="0"/>
          </a:p>
          <a:p>
            <a:endParaRPr lang="en-US" dirty="0"/>
          </a:p>
          <a:p>
            <a:pPr marL="0" indent="0" algn="just">
              <a:buNone/>
            </a:pPr>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4633850"/>
      </p:ext>
    </p:extLst>
  </p:cSld>
  <p:clrMapOvr>
    <a:masterClrMapping/>
  </p:clrMapOvr>
  <mc:AlternateContent xmlns:mc="http://schemas.openxmlformats.org/markup-compatibility/2006">
    <mc:Choice xmlns:p14="http://schemas.microsoft.com/office/powerpoint/2010/main" Requires="p14">
      <p:transition spd="slow" p14:dur="2000" advTm="31851"/>
    </mc:Choice>
    <mc:Fallback>
      <p:transition spd="slow" advTm="318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15287" y="1023466"/>
            <a:ext cx="9870576" cy="3026019"/>
          </a:xfrm>
        </p:spPr>
        <p:txBody>
          <a:bodyPr>
            <a:noAutofit/>
          </a:bodyPr>
          <a:lstStyle/>
          <a:p>
            <a:r>
              <a:rPr lang="en-US" sz="5400" u="sng" dirty="0" smtClean="0">
                <a:solidFill>
                  <a:schemeClr val="bg1"/>
                </a:solidFill>
              </a:rPr>
              <a:t>Paper Title</a:t>
            </a:r>
            <a:r>
              <a:rPr lang="en-US" sz="5400" u="sng" dirty="0">
                <a:solidFill>
                  <a:schemeClr val="bg1"/>
                </a:solidFill>
              </a:rPr>
              <a:t>: </a:t>
            </a:r>
            <a:r>
              <a:rPr lang="en-US" sz="5400" u="sng" dirty="0" smtClean="0">
                <a:solidFill>
                  <a:schemeClr val="bg1"/>
                </a:solidFill>
              </a:rPr>
              <a:t/>
            </a:r>
            <a:br>
              <a:rPr lang="en-US" sz="5400" u="sng" dirty="0" smtClean="0">
                <a:solidFill>
                  <a:schemeClr val="bg1"/>
                </a:solidFill>
              </a:rPr>
            </a:br>
            <a:r>
              <a:rPr lang="en-US" sz="5400" u="sng" dirty="0">
                <a:solidFill>
                  <a:schemeClr val="bg1"/>
                </a:solidFill>
              </a:rPr>
              <a:t/>
            </a:r>
            <a:br>
              <a:rPr lang="en-US" sz="5400" u="sng" dirty="0">
                <a:solidFill>
                  <a:schemeClr val="bg1"/>
                </a:solidFill>
              </a:rPr>
            </a:br>
            <a:r>
              <a:rPr lang="en-US" sz="4000" dirty="0" smtClean="0"/>
              <a:t>An </a:t>
            </a:r>
            <a:r>
              <a:rPr lang="en-US" sz="4000" dirty="0"/>
              <a:t>Empirical Assessment of Global COVID-19 Contact Tracing Applications </a:t>
            </a: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01255239"/>
      </p:ext>
    </p:extLst>
  </p:cSld>
  <p:clrMapOvr>
    <a:masterClrMapping/>
  </p:clrMapOvr>
  <mc:AlternateContent xmlns:mc="http://schemas.openxmlformats.org/markup-compatibility/2006">
    <mc:Choice xmlns:p14="http://schemas.microsoft.com/office/powerpoint/2010/main" Requires="p14">
      <p:transition spd="slow" p14:dur="2000" advTm="26317"/>
    </mc:Choice>
    <mc:Fallback>
      <p:transition spd="slow" advTm="263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76097" y="512127"/>
            <a:ext cx="9905999" cy="5744982"/>
          </a:xfrm>
        </p:spPr>
        <p:txBody>
          <a:bodyPr>
            <a:normAutofit/>
          </a:bodyPr>
          <a:lstStyle/>
          <a:p>
            <a:pPr marL="0" indent="0" algn="just">
              <a:buNone/>
            </a:pPr>
            <a:r>
              <a:rPr lang="en-US" sz="3200" dirty="0"/>
              <a:t>sources to sinks, and the code statements transmitting the data outside of the app. Malware detection. To complement the code analysis, we rely on malware scanners to flag malicious artifacts in contact tracing apps. Implementation. COVIDGUARDIAN includes two </a:t>
            </a:r>
            <a:r>
              <a:rPr lang="en-US" sz="3200" dirty="0" smtClean="0"/>
              <a:t>components</a:t>
            </a:r>
            <a:r>
              <a:rPr lang="en-US" sz="3200" dirty="0"/>
              <a:t>: static code and PII data-flow analysis engines. The static code analysis engine employs JADX </a:t>
            </a:r>
            <a:r>
              <a:rPr lang="en-US" sz="3200" dirty="0" smtClean="0"/>
              <a:t>to </a:t>
            </a:r>
            <a:r>
              <a:rPr lang="en-US" sz="3200" dirty="0"/>
              <a:t>decompile the </a:t>
            </a:r>
            <a:r>
              <a:rPr lang="en-US" sz="3200" dirty="0" err="1"/>
              <a:t>dex</a:t>
            </a:r>
            <a:r>
              <a:rPr lang="en-US" sz="3200" dirty="0"/>
              <a:t> byte code of APK files to Java code. To perform the detection, we first summarize 220 types of (suspected) function calls</a:t>
            </a:r>
            <a:r>
              <a:rPr lang="en-US" sz="3200" dirty="0" smtClean="0"/>
              <a:t>, which</a:t>
            </a:r>
            <a:endParaRPr lang="en-US" sz="32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64618391"/>
      </p:ext>
    </p:extLst>
  </p:cSld>
  <p:clrMapOvr>
    <a:masterClrMapping/>
  </p:clrMapOvr>
  <mc:AlternateContent xmlns:mc="http://schemas.openxmlformats.org/markup-compatibility/2006">
    <mc:Choice xmlns:p14="http://schemas.microsoft.com/office/powerpoint/2010/main" Requires="p14">
      <p:transition spd="slow" p14:dur="2000" advTm="34519"/>
    </mc:Choice>
    <mc:Fallback>
      <p:transition spd="slow" advTm="345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98167" y="629692"/>
            <a:ext cx="9335000" cy="5405347"/>
          </a:xfrm>
        </p:spPr>
        <p:txBody>
          <a:bodyPr>
            <a:normAutofit/>
          </a:bodyPr>
          <a:lstStyle/>
          <a:p>
            <a:pPr marL="0" indent="0" algn="just">
              <a:buNone/>
            </a:pPr>
            <a:r>
              <a:rPr lang="en-US" sz="3200" dirty="0"/>
              <a:t>we then use to identify vulnerabilities in the source codes. Then 195 taint sources and sinks are collected to analyze PII leakage through the AST. Finally, the static code analysis engine verifies whether the app logic invokes the data leakage functions or not.</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468789203"/>
      </p:ext>
    </p:extLst>
  </p:cSld>
  <p:clrMapOvr>
    <a:masterClrMapping/>
  </p:clrMapOvr>
  <mc:AlternateContent xmlns:mc="http://schemas.openxmlformats.org/markup-compatibility/2006">
    <mc:Choice xmlns:p14="http://schemas.microsoft.com/office/powerpoint/2010/main" Requires="p14">
      <p:transition spd="slow" p14:dur="2000" advTm="21386"/>
    </mc:Choice>
    <mc:Fallback>
      <p:transition spd="slow" advTm="213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975151"/>
          </a:xfrm>
        </p:spPr>
        <p:txBody>
          <a:bodyPr/>
          <a:lstStyle/>
          <a:p>
            <a:r>
              <a:rPr lang="en-US" b="1" dirty="0">
                <a:solidFill>
                  <a:schemeClr val="bg1"/>
                </a:solidFill>
              </a:rPr>
              <a:t>Approach Evaluation</a:t>
            </a:r>
            <a:endParaRPr lang="en-US" dirty="0">
              <a:solidFill>
                <a:schemeClr val="bg1"/>
              </a:solidFill>
            </a:endParaRPr>
          </a:p>
        </p:txBody>
      </p:sp>
      <p:sp>
        <p:nvSpPr>
          <p:cNvPr id="3" name="Content Placeholder 2"/>
          <p:cNvSpPr>
            <a:spLocks noGrp="1"/>
          </p:cNvSpPr>
          <p:nvPr>
            <p:ph idx="1"/>
          </p:nvPr>
        </p:nvSpPr>
        <p:spPr>
          <a:xfrm>
            <a:off x="1141412" y="1593669"/>
            <a:ext cx="9905999" cy="4624251"/>
          </a:xfrm>
        </p:spPr>
        <p:txBody>
          <a:bodyPr/>
          <a:lstStyle/>
          <a:p>
            <a:pPr marL="0" indent="0" algn="just">
              <a:buNone/>
            </a:pPr>
            <a:r>
              <a:rPr lang="en-US" sz="3200" dirty="0"/>
              <a:t>I find that all potential sources of privacy leakage on three apps — </a:t>
            </a:r>
            <a:r>
              <a:rPr lang="en-US" sz="3200" dirty="0" err="1"/>
              <a:t>TraceTogether</a:t>
            </a:r>
            <a:r>
              <a:rPr lang="en-US" sz="3200" dirty="0"/>
              <a:t> (Singapore), </a:t>
            </a:r>
            <a:r>
              <a:rPr lang="en-US" sz="3200" dirty="0" err="1"/>
              <a:t>BlueZone</a:t>
            </a:r>
            <a:r>
              <a:rPr lang="en-US" sz="3200" dirty="0"/>
              <a:t> (Vietnam), STOP COVID19 CAT (Spain) — have been fixed. Additionally, the trackers in </a:t>
            </a:r>
            <a:r>
              <a:rPr lang="en-US" sz="3200" dirty="0" err="1"/>
              <a:t>MySejahtera</a:t>
            </a:r>
            <a:r>
              <a:rPr lang="en-US" sz="3200" dirty="0"/>
              <a:t> (Malaysia) have been removed and the vulnerable app, Contact Tracer (USA), is no longer available. </a:t>
            </a:r>
          </a:p>
          <a:p>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76129362"/>
      </p:ext>
    </p:extLst>
  </p:cSld>
  <p:clrMapOvr>
    <a:masterClrMapping/>
  </p:clrMapOvr>
  <mc:AlternateContent xmlns:mc="http://schemas.openxmlformats.org/markup-compatibility/2006">
    <mc:Choice xmlns:p14="http://schemas.microsoft.com/office/powerpoint/2010/main" Requires="p14">
      <p:transition spd="slow" p14:dur="2000" advTm="25928"/>
    </mc:Choice>
    <mc:Fallback>
      <p:transition spd="slow" advTm="25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18518"/>
            <a:ext cx="9905998" cy="922899"/>
          </a:xfrm>
        </p:spPr>
        <p:txBody>
          <a:bodyPr/>
          <a:lstStyle/>
          <a:p>
            <a:r>
              <a:rPr lang="en-US" b="1" dirty="0">
                <a:solidFill>
                  <a:schemeClr val="bg1"/>
                </a:solidFill>
              </a:rPr>
              <a:t>Personal Comment</a:t>
            </a:r>
            <a:endParaRPr lang="en-US" dirty="0">
              <a:solidFill>
                <a:schemeClr val="bg1"/>
              </a:solidFill>
            </a:endParaRPr>
          </a:p>
        </p:txBody>
      </p:sp>
      <p:sp>
        <p:nvSpPr>
          <p:cNvPr id="3" name="Content Placeholder 2"/>
          <p:cNvSpPr>
            <a:spLocks noGrp="1"/>
          </p:cNvSpPr>
          <p:nvPr>
            <p:ph idx="1"/>
          </p:nvPr>
        </p:nvSpPr>
        <p:spPr>
          <a:xfrm>
            <a:off x="1141412" y="1541417"/>
            <a:ext cx="9905999" cy="4794069"/>
          </a:xfrm>
        </p:spPr>
        <p:txBody>
          <a:bodyPr/>
          <a:lstStyle/>
          <a:p>
            <a:pPr marL="0" indent="0" algn="just">
              <a:buNone/>
            </a:pPr>
            <a:r>
              <a:rPr lang="en-US" sz="3200" dirty="0"/>
              <a:t>I find that all the steps and proposed method is very clear and specific. Overall, the paper is adequate to accept but few improvements needed for detection malware because new vulnerabilities are identified in the updated versions of several apps. Otherwise, this papers is completely well structured and understandable objectives.</a:t>
            </a:r>
          </a:p>
          <a:p>
            <a:pPr marL="0" indent="0">
              <a:buNone/>
            </a:pP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20395082"/>
      </p:ext>
    </p:extLst>
  </p:cSld>
  <p:clrMapOvr>
    <a:masterClrMapping/>
  </p:clrMapOvr>
  <mc:AlternateContent xmlns:mc="http://schemas.openxmlformats.org/markup-compatibility/2006">
    <mc:Choice xmlns:p14="http://schemas.microsoft.com/office/powerpoint/2010/main" Requires="p14">
      <p:transition spd="slow" p14:dur="2000" advTm="32301"/>
    </mc:Choice>
    <mc:Fallback>
      <p:transition spd="slow" advTm="32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97676" y="2721638"/>
            <a:ext cx="9905998" cy="1478570"/>
          </a:xfrm>
        </p:spPr>
        <p:txBody>
          <a:bodyPr>
            <a:normAutofit/>
          </a:bodyPr>
          <a:lstStyle/>
          <a:p>
            <a:r>
              <a:rPr lang="en-US" sz="6600" dirty="0" smtClean="0">
                <a:solidFill>
                  <a:schemeClr val="bg1"/>
                </a:solidFill>
              </a:rPr>
              <a:t>Thank You</a:t>
            </a:r>
            <a:endParaRPr lang="en-US" sz="6600" dirty="0">
              <a:solidFill>
                <a:schemeClr val="bg1"/>
              </a:solidFill>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98372471"/>
      </p:ext>
    </p:extLst>
  </p:cSld>
  <p:clrMapOvr>
    <a:masterClrMapping/>
  </p:clrMapOvr>
  <mc:AlternateContent xmlns:mc="http://schemas.openxmlformats.org/markup-compatibility/2006">
    <mc:Choice xmlns:p14="http://schemas.microsoft.com/office/powerpoint/2010/main" Requires="p14">
      <p:transition spd="slow" p14:dur="2000" advTm="6339"/>
    </mc:Choice>
    <mc:Fallback>
      <p:transition spd="slow" advTm="63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99058" y="566266"/>
            <a:ext cx="9905998" cy="1092716"/>
          </a:xfrm>
        </p:spPr>
        <p:txBody>
          <a:bodyPr/>
          <a:lstStyle/>
          <a:p>
            <a:r>
              <a:rPr lang="en-US" dirty="0" smtClean="0">
                <a:solidFill>
                  <a:schemeClr val="bg1"/>
                </a:solidFill>
              </a:rPr>
              <a:t>Presentation outline</a:t>
            </a:r>
            <a:endParaRPr lang="en-US" dirty="0">
              <a:solidFill>
                <a:schemeClr val="bg1"/>
              </a:solidFill>
            </a:endParaRPr>
          </a:p>
        </p:txBody>
      </p:sp>
      <p:sp>
        <p:nvSpPr>
          <p:cNvPr id="3" name="TextBox 2"/>
          <p:cNvSpPr txBox="1"/>
          <p:nvPr/>
        </p:nvSpPr>
        <p:spPr>
          <a:xfrm>
            <a:off x="2264818" y="1815737"/>
            <a:ext cx="8595360" cy="3477875"/>
          </a:xfrm>
          <a:prstGeom prst="rect">
            <a:avLst/>
          </a:prstGeom>
          <a:noFill/>
        </p:spPr>
        <p:txBody>
          <a:bodyPr wrap="square" rtlCol="0">
            <a:spAutoFit/>
          </a:bodyPr>
          <a:lstStyle/>
          <a:p>
            <a:pPr marL="285750" indent="-285750">
              <a:buFont typeface="Arial" panose="020B0604020202020204" pitchFamily="34" charset="0"/>
              <a:buChar char="•"/>
            </a:pPr>
            <a:r>
              <a:rPr lang="en-US" sz="4400" b="1" dirty="0"/>
              <a:t>Stated Problem</a:t>
            </a:r>
          </a:p>
          <a:p>
            <a:pPr marL="285750" indent="-285750">
              <a:buFont typeface="Arial" panose="020B0604020202020204" pitchFamily="34" charset="0"/>
              <a:buChar char="•"/>
            </a:pPr>
            <a:r>
              <a:rPr lang="en-US" sz="4400" b="1" dirty="0"/>
              <a:t>State of the </a:t>
            </a:r>
            <a:r>
              <a:rPr lang="en-US" sz="4400" b="1" dirty="0" smtClean="0"/>
              <a:t>art</a:t>
            </a:r>
          </a:p>
          <a:p>
            <a:pPr marL="285750" indent="-285750">
              <a:buFont typeface="Arial" panose="020B0604020202020204" pitchFamily="34" charset="0"/>
              <a:buChar char="•"/>
            </a:pPr>
            <a:r>
              <a:rPr lang="en-US" sz="4400" b="1" dirty="0"/>
              <a:t>Major </a:t>
            </a:r>
            <a:r>
              <a:rPr lang="en-US" sz="4400" b="1" dirty="0" smtClean="0"/>
              <a:t>Challenge</a:t>
            </a:r>
          </a:p>
          <a:p>
            <a:pPr marL="285750" indent="-285750">
              <a:buFont typeface="Arial" panose="020B0604020202020204" pitchFamily="34" charset="0"/>
              <a:buChar char="•"/>
            </a:pPr>
            <a:r>
              <a:rPr lang="en-US" sz="4400" b="1" dirty="0"/>
              <a:t>Proposed </a:t>
            </a:r>
            <a:r>
              <a:rPr lang="en-US" sz="4400" b="1" dirty="0" smtClean="0"/>
              <a:t>Solution</a:t>
            </a:r>
          </a:p>
          <a:p>
            <a:pPr marL="285750" indent="-285750">
              <a:buFont typeface="Arial" panose="020B0604020202020204" pitchFamily="34" charset="0"/>
              <a:buChar char="•"/>
            </a:pPr>
            <a:r>
              <a:rPr lang="en-US" sz="4400" b="1" dirty="0"/>
              <a:t>Approach </a:t>
            </a:r>
            <a:r>
              <a:rPr lang="en-US" sz="4400" b="1" dirty="0" smtClean="0"/>
              <a:t>Evaluation </a:t>
            </a:r>
            <a:endParaRPr lang="en-US" sz="44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18191113"/>
      </p:ext>
    </p:extLst>
  </p:cSld>
  <p:clrMapOvr>
    <a:masterClrMapping/>
  </p:clrMapOvr>
  <mc:AlternateContent xmlns:mc="http://schemas.openxmlformats.org/markup-compatibility/2006">
    <mc:Choice xmlns:p14="http://schemas.microsoft.com/office/powerpoint/2010/main" Requires="p14">
      <p:transition spd="slow" p14:dur="2000" advTm="25384"/>
    </mc:Choice>
    <mc:Fallback>
      <p:transition spd="slow" advTm="25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1101844"/>
            <a:ext cx="9905998" cy="922899"/>
          </a:xfrm>
        </p:spPr>
        <p:txBody>
          <a:bodyPr>
            <a:normAutofit/>
          </a:bodyPr>
          <a:lstStyle/>
          <a:p>
            <a:r>
              <a:rPr lang="en-US" sz="4000" b="1" dirty="0" smtClean="0">
                <a:solidFill>
                  <a:schemeClr val="bg1"/>
                </a:solidFill>
              </a:rPr>
              <a:t>Stated Problem</a:t>
            </a:r>
            <a:r>
              <a:rPr lang="en-US" sz="4000" b="1" dirty="0">
                <a:solidFill>
                  <a:schemeClr val="bg1"/>
                </a:solidFill>
              </a:rPr>
              <a:t>:</a:t>
            </a:r>
            <a:r>
              <a:rPr lang="en-US" sz="4000" dirty="0">
                <a:solidFill>
                  <a:schemeClr val="bg1"/>
                </a:solidFill>
              </a:rPr>
              <a:t> </a:t>
            </a:r>
          </a:p>
        </p:txBody>
      </p:sp>
      <p:sp>
        <p:nvSpPr>
          <p:cNvPr id="4" name="TextBox 3"/>
          <p:cNvSpPr txBox="1"/>
          <p:nvPr/>
        </p:nvSpPr>
        <p:spPr>
          <a:xfrm>
            <a:off x="1141413" y="1894113"/>
            <a:ext cx="9466805" cy="4308872"/>
          </a:xfrm>
          <a:prstGeom prst="rect">
            <a:avLst/>
          </a:prstGeom>
          <a:noFill/>
        </p:spPr>
        <p:txBody>
          <a:bodyPr wrap="square" rtlCol="0">
            <a:spAutoFit/>
          </a:bodyPr>
          <a:lstStyle/>
          <a:p>
            <a:pPr algn="just"/>
            <a:r>
              <a:rPr lang="en-US" sz="3200" dirty="0"/>
              <a:t>This paper focused to develop an automated security and privacy assessment tool— COVIDGUARDIAN—which combines identification and analysis of Personal Identification Information (PII), static program analysis, and data flow analysis, to determine security and privacy weaknesses and also undertake a user study to investigate concerns regarding contact tracing application.</a:t>
            </a:r>
          </a:p>
          <a:p>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59545136"/>
      </p:ext>
    </p:extLst>
  </p:cSld>
  <p:clrMapOvr>
    <a:masterClrMapping/>
  </p:clrMapOvr>
  <mc:AlternateContent xmlns:mc="http://schemas.openxmlformats.org/markup-compatibility/2006">
    <mc:Choice xmlns:p14="http://schemas.microsoft.com/office/powerpoint/2010/main" Requires="p14">
      <p:transition spd="slow" p14:dur="2000" advTm="32290"/>
    </mc:Choice>
    <mc:Fallback>
      <p:transition spd="slow" advTm="322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85105" y="148255"/>
            <a:ext cx="9905998" cy="1001276"/>
          </a:xfrm>
        </p:spPr>
        <p:txBody>
          <a:bodyPr/>
          <a:lstStyle/>
          <a:p>
            <a:r>
              <a:rPr lang="en-US" b="1" dirty="0">
                <a:solidFill>
                  <a:schemeClr val="bg1"/>
                </a:solidFill>
              </a:rPr>
              <a:t>State of the art</a:t>
            </a:r>
            <a:endParaRPr lang="en-US" dirty="0">
              <a:solidFill>
                <a:schemeClr val="bg1"/>
              </a:solidFill>
            </a:endParaRPr>
          </a:p>
        </p:txBody>
      </p:sp>
      <p:sp>
        <p:nvSpPr>
          <p:cNvPr id="3" name="Content Placeholder 2"/>
          <p:cNvSpPr>
            <a:spLocks noGrp="1"/>
          </p:cNvSpPr>
          <p:nvPr>
            <p:ph idx="1"/>
          </p:nvPr>
        </p:nvSpPr>
        <p:spPr>
          <a:xfrm>
            <a:off x="1285104" y="1005838"/>
            <a:ext cx="9905999" cy="4937761"/>
          </a:xfrm>
        </p:spPr>
        <p:txBody>
          <a:bodyPr>
            <a:noAutofit/>
          </a:bodyPr>
          <a:lstStyle/>
          <a:p>
            <a:pPr marL="0" indent="0" algn="just">
              <a:buNone/>
            </a:pPr>
            <a:r>
              <a:rPr lang="en-US" sz="3200" dirty="0"/>
              <a:t>The art of this problem is to develop COVIDGUARDIAN which is the first automated security and privacy assessment tool that tests contact tracing apps for security weaknesses, malware, embedded trackers and private information leakage. First, compile a set of Personal Identification Information items then construct the keyword database to focus on the Personal Identification Information input by users through widgets in the user interface, like: </a:t>
            </a:r>
            <a:r>
              <a:rPr lang="en-US" sz="3200" dirty="0" err="1"/>
              <a:t>EditText</a:t>
            </a:r>
            <a:r>
              <a:rPr lang="en-US" sz="3200" dirty="0"/>
              <a:t> then decompile the Android </a:t>
            </a:r>
            <a:r>
              <a:rPr lang="en-US" sz="3200" dirty="0" smtClean="0"/>
              <a:t>APKs </a:t>
            </a:r>
            <a:r>
              <a:rPr lang="en-US" sz="3200" dirty="0"/>
              <a:t>and extract all strings </a:t>
            </a:r>
            <a:r>
              <a:rPr lang="en-US" sz="3200" dirty="0" smtClean="0"/>
              <a:t>defined</a:t>
            </a:r>
            <a:endParaRPr lang="en-US" sz="3200"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28468651"/>
      </p:ext>
    </p:extLst>
  </p:cSld>
  <p:clrMapOvr>
    <a:masterClrMapping/>
  </p:clrMapOvr>
  <mc:AlternateContent xmlns:mc="http://schemas.openxmlformats.org/markup-compatibility/2006">
    <mc:Choice xmlns:p14="http://schemas.microsoft.com/office/powerpoint/2010/main" Requires="p14">
      <p:transition spd="slow" p14:dur="2000" advTm="40696"/>
    </mc:Choice>
    <mc:Fallback>
      <p:transition spd="slow" advTm="406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32852" y="525189"/>
            <a:ext cx="10027331" cy="5914799"/>
          </a:xfrm>
        </p:spPr>
        <p:txBody>
          <a:bodyPr>
            <a:normAutofit lnSpcReduction="10000"/>
          </a:bodyPr>
          <a:lstStyle/>
          <a:p>
            <a:pPr marL="0" indent="0" algn="just">
              <a:buNone/>
            </a:pPr>
            <a:r>
              <a:rPr lang="en-US" sz="3200" dirty="0" smtClean="0"/>
              <a:t> </a:t>
            </a:r>
            <a:r>
              <a:rPr lang="en-US" sz="3200" dirty="0"/>
              <a:t>in layout files and resource </a:t>
            </a:r>
            <a:r>
              <a:rPr lang="en-US" sz="3200" dirty="0" smtClean="0"/>
              <a:t>files including </a:t>
            </a:r>
            <a:r>
              <a:rPr lang="en-US" sz="3200" dirty="0"/>
              <a:t>the widget ID name of any </a:t>
            </a:r>
            <a:r>
              <a:rPr lang="en-US" sz="3200" dirty="0" err="1"/>
              <a:t>EditText</a:t>
            </a:r>
            <a:r>
              <a:rPr lang="en-US" sz="3200" dirty="0"/>
              <a:t> components, the hint text, and the text in the </a:t>
            </a:r>
            <a:r>
              <a:rPr lang="en-US" sz="3200" dirty="0" err="1"/>
              <a:t>TextView</a:t>
            </a:r>
            <a:r>
              <a:rPr lang="en-US" sz="3200" dirty="0"/>
              <a:t> then manually filter the strings and keep the ones related to Personal Identification Information as seed keywords, like: name, phone number, postcode, and password. We then utilize WORD2VEC to expand keyword pool with synonymous words then perform code analysis to detect Manifest weaknesses and security risks. First decompile the APK of each app to its corresponding class and xml files and then decompiled </a:t>
            </a:r>
            <a:r>
              <a:rPr lang="en-US" sz="3200" dirty="0" smtClean="0"/>
              <a:t>Android Manifest</a:t>
            </a:r>
            <a:r>
              <a:rPr lang="en-US" sz="3200" dirty="0"/>
              <a:t>.</a:t>
            </a:r>
          </a:p>
          <a:p>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37860421"/>
      </p:ext>
    </p:extLst>
  </p:cSld>
  <p:clrMapOvr>
    <a:masterClrMapping/>
  </p:clrMapOvr>
  <mc:AlternateContent xmlns:mc="http://schemas.openxmlformats.org/markup-compatibility/2006">
    <mc:Choice xmlns:p14="http://schemas.microsoft.com/office/powerpoint/2010/main" Requires="p14">
      <p:transition spd="slow" p14:dur="2000" advTm="44892"/>
    </mc:Choice>
    <mc:Fallback>
      <p:transition spd="slow" advTm="448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58977" y="352698"/>
            <a:ext cx="9905999" cy="6139542"/>
          </a:xfrm>
        </p:spPr>
        <p:txBody>
          <a:bodyPr>
            <a:normAutofit/>
          </a:bodyPr>
          <a:lstStyle/>
          <a:p>
            <a:pPr marL="0" indent="0" algn="just">
              <a:buNone/>
            </a:pPr>
            <a:r>
              <a:rPr lang="en-US" sz="3200" dirty="0" smtClean="0"/>
              <a:t>Xml file </a:t>
            </a:r>
            <a:r>
              <a:rPr lang="en-US" sz="3200" dirty="0"/>
              <a:t>is first parsed to extract essential information about the app, such as Permission, Components, or Intents. Then, we assess requested permissions and examine whether all Components like: Service, Receiver, Activity and Provider which are protected by at least one permission explicitly requested in Manifest files. Other attribute configurations, such as the </a:t>
            </a:r>
            <a:r>
              <a:rPr lang="en-US" sz="3200" dirty="0" err="1"/>
              <a:t>allowBackup</a:t>
            </a:r>
            <a:r>
              <a:rPr lang="en-US" sz="3200" dirty="0"/>
              <a:t>, </a:t>
            </a:r>
            <a:r>
              <a:rPr lang="en-US" sz="3200" dirty="0" err="1"/>
              <a:t>debuggable</a:t>
            </a:r>
            <a:r>
              <a:rPr lang="en-US" sz="3200" dirty="0"/>
              <a:t>, and </a:t>
            </a:r>
            <a:r>
              <a:rPr lang="en-US" sz="3200" dirty="0" err="1"/>
              <a:t>networkSecurityConfig</a:t>
            </a:r>
            <a:r>
              <a:rPr lang="en-US" sz="3200" dirty="0"/>
              <a:t> flags also checked and then analysis data flow to reveal the privacy leaks in contact tracing apps. Other attribute configurations, such </a:t>
            </a:r>
            <a:r>
              <a:rPr lang="en-US" sz="3200" dirty="0" smtClean="0"/>
              <a:t>as</a:t>
            </a:r>
            <a:r>
              <a:rPr lang="en-US" sz="3200" dirty="0"/>
              <a:t> the </a:t>
            </a: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005238941"/>
      </p:ext>
    </p:extLst>
  </p:cSld>
  <p:clrMapOvr>
    <a:masterClrMapping/>
  </p:clrMapOvr>
  <mc:AlternateContent xmlns:mc="http://schemas.openxmlformats.org/markup-compatibility/2006">
    <mc:Choice xmlns:p14="http://schemas.microsoft.com/office/powerpoint/2010/main" Requires="p14">
      <p:transition spd="slow" p14:dur="2000" advTm="45847"/>
    </mc:Choice>
    <mc:Fallback>
      <p:transition spd="slow" advTm="458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06726" y="642755"/>
            <a:ext cx="10105708" cy="5771108"/>
          </a:xfrm>
        </p:spPr>
        <p:txBody>
          <a:bodyPr>
            <a:normAutofit fontScale="92500" lnSpcReduction="10000"/>
          </a:bodyPr>
          <a:lstStyle/>
          <a:p>
            <a:pPr marL="0" indent="0" algn="just">
              <a:buNone/>
            </a:pPr>
            <a:r>
              <a:rPr lang="en-US" sz="3200" dirty="0" err="1" smtClean="0"/>
              <a:t>Alowback</a:t>
            </a:r>
            <a:r>
              <a:rPr lang="en-US" sz="3200" dirty="0" smtClean="0"/>
              <a:t> up and </a:t>
            </a:r>
            <a:r>
              <a:rPr lang="en-US" sz="3200" dirty="0" err="1"/>
              <a:t>networkSecurityConfig</a:t>
            </a:r>
            <a:r>
              <a:rPr lang="en-US" sz="3200" dirty="0"/>
              <a:t> flags also checked and then analysis data flow to reveal the privacy leaks in contact tracing apps. Data flow analysis extracts the paths from data sources to sinks, and the code statements transmitting the data outside of the app then define sources as calls to any PII data we identify, like : </a:t>
            </a:r>
            <a:r>
              <a:rPr lang="en-US" sz="3200" dirty="0" err="1"/>
              <a:t>getViewById</a:t>
            </a:r>
            <a:r>
              <a:rPr lang="en-US" sz="3200" dirty="0"/>
              <a:t>(</a:t>
            </a:r>
            <a:r>
              <a:rPr lang="en-US" sz="3200" dirty="0" err="1"/>
              <a:t>int</a:t>
            </a:r>
            <a:r>
              <a:rPr lang="en-US" sz="3200" dirty="0"/>
              <a:t>) and </a:t>
            </a:r>
            <a:r>
              <a:rPr lang="en-US" sz="3200" dirty="0" err="1"/>
              <a:t>getText</a:t>
            </a:r>
            <a:r>
              <a:rPr lang="en-US" sz="3200" dirty="0"/>
              <a:t>(). Furthermore, they also consider methods that may obtain personal information without user input, like: </a:t>
            </a:r>
            <a:r>
              <a:rPr lang="en-US" sz="3200" dirty="0" err="1"/>
              <a:t>getLatitude</a:t>
            </a:r>
            <a:r>
              <a:rPr lang="en-US" sz="3200" dirty="0"/>
              <a:t>() for geographic location </a:t>
            </a:r>
            <a:r>
              <a:rPr lang="en-US" sz="3500" dirty="0"/>
              <a:t>information and </a:t>
            </a:r>
            <a:r>
              <a:rPr lang="en-US" sz="3500" dirty="0" err="1"/>
              <a:t>database.Cursor.getString</a:t>
            </a:r>
            <a:r>
              <a:rPr lang="en-US" sz="3500" dirty="0"/>
              <a:t>() for database queries and then detection malware rely on malware scanners to flag malicious artifacts in contact tracing apps. </a:t>
            </a:r>
            <a:endParaRPr lang="en-US" dirty="0"/>
          </a:p>
          <a:p>
            <a:endParaRPr lang="en-US"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15219471"/>
      </p:ext>
    </p:extLst>
  </p:cSld>
  <p:clrMapOvr>
    <a:masterClrMapping/>
  </p:clrMapOvr>
  <mc:AlternateContent xmlns:mc="http://schemas.openxmlformats.org/markup-compatibility/2006">
    <mc:Choice xmlns:p14="http://schemas.microsoft.com/office/powerpoint/2010/main" Requires="p14">
      <p:transition spd="slow" p14:dur="2000" advTm="47529"/>
    </mc:Choice>
    <mc:Fallback>
      <p:transition spd="slow" advTm="475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227909" y="483326"/>
            <a:ext cx="10045337" cy="6191794"/>
          </a:xfrm>
        </p:spPr>
        <p:txBody>
          <a:bodyPr>
            <a:noAutofit/>
          </a:bodyPr>
          <a:lstStyle/>
          <a:p>
            <a:pPr marL="0" indent="0" algn="just">
              <a:buNone/>
            </a:pPr>
            <a:r>
              <a:rPr lang="en-US" sz="3200" dirty="0"/>
              <a:t>This study has developed a security and privacy assessment tool, COVIDGUARDIAN. This tool can evaluate the </a:t>
            </a:r>
            <a:r>
              <a:rPr lang="en-US" sz="3200" dirty="0" smtClean="0"/>
              <a:t>security </a:t>
            </a:r>
            <a:r>
              <a:rPr lang="en-US" sz="3200" dirty="0"/>
              <a:t>weaknesses, vulnerabilities, potential privacy leaks, and malware in contact tracing apps. Using COVIDGUARDIAN, we have conducted a comprehensive empirical security and privacy assessment of 40 contact tracing apps. Our results have identified multiple security and privacy risks, as well as threats. Naturally, our analysis has confirmed that no apps can protect users’ security and privacy against all </a:t>
            </a:r>
            <a:r>
              <a:rPr lang="en-US" sz="3200" dirty="0" smtClean="0"/>
              <a:t>exploration potential threats. Two understand the perception</a:t>
            </a:r>
            <a:endParaRPr lang="en-US" sz="3200"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02659765"/>
      </p:ext>
    </p:extLst>
  </p:cSld>
  <p:clrMapOvr>
    <a:masterClrMapping/>
  </p:clrMapOvr>
  <mc:AlternateContent xmlns:mc="http://schemas.openxmlformats.org/markup-compatibility/2006">
    <mc:Choice xmlns:p14="http://schemas.microsoft.com/office/powerpoint/2010/main" Requires="p14">
      <p:transition spd="slow" p14:dur="2000" advTm="49223"/>
    </mc:Choice>
    <mc:Fallback>
      <p:transition spd="slow" advTm="492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230</TotalTime>
  <Words>1595</Words>
  <Application>Microsoft Office PowerPoint</Application>
  <PresentationFormat>Widescreen</PresentationFormat>
  <Paragraphs>39</Paragraphs>
  <Slides>24</Slides>
  <Notes>0</Notes>
  <HiddenSlides>0</HiddenSlides>
  <MMClips>24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Trebuchet MS</vt:lpstr>
      <vt:lpstr>Tw Cen MT</vt:lpstr>
      <vt:lpstr>Circuit</vt:lpstr>
      <vt:lpstr>PowerPoint Presentation</vt:lpstr>
      <vt:lpstr>Paper Title:   An Empirical Assessment of Global COVID-19 Contact Tracing Applications </vt:lpstr>
      <vt:lpstr>Presentation outline</vt:lpstr>
      <vt:lpstr>Stated Problem: </vt:lpstr>
      <vt:lpstr>State of the art</vt:lpstr>
      <vt:lpstr>PowerPoint Presentation</vt:lpstr>
      <vt:lpstr>PowerPoint Presentation</vt:lpstr>
      <vt:lpstr>PowerPoint Presentation</vt:lpstr>
      <vt:lpstr>PowerPoint Presentation</vt:lpstr>
      <vt:lpstr>PowerPoint Presentation</vt:lpstr>
      <vt:lpstr>Major Challenge</vt:lpstr>
      <vt:lpstr>PowerPoint Presentation</vt:lpstr>
      <vt:lpstr>Proposed Solution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Approach Evaluation</vt:lpstr>
      <vt:lpstr>Personal Comment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RJ RAJ</dc:creator>
  <cp:lastModifiedBy>RJ RAJ</cp:lastModifiedBy>
  <cp:revision>24</cp:revision>
  <dcterms:created xsi:type="dcterms:W3CDTF">2021-11-03T05:36:20Z</dcterms:created>
  <dcterms:modified xsi:type="dcterms:W3CDTF">2021-11-24T13:12:49Z</dcterms:modified>
</cp:coreProperties>
</file>

<file path=docProps/thumbnail.jpeg>
</file>